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5"/>
  </p:notesMasterIdLst>
  <p:sldIdLst>
    <p:sldId id="256" r:id="rId2"/>
    <p:sldId id="257" r:id="rId3"/>
    <p:sldId id="258" r:id="rId4"/>
    <p:sldId id="259" r:id="rId5"/>
    <p:sldId id="260" r:id="rId6"/>
    <p:sldId id="262" r:id="rId7"/>
    <p:sldId id="263" r:id="rId8"/>
    <p:sldId id="261" r:id="rId9"/>
    <p:sldId id="265" r:id="rId10"/>
    <p:sldId id="266" r:id="rId11"/>
    <p:sldId id="268" r:id="rId12"/>
    <p:sldId id="267"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77122" autoAdjust="0"/>
  </p:normalViewPr>
  <p:slideViewPr>
    <p:cSldViewPr snapToGrid="0">
      <p:cViewPr varScale="1">
        <p:scale>
          <a:sx n="56" d="100"/>
          <a:sy n="56" d="100"/>
        </p:scale>
        <p:origin x="1290" y="60"/>
      </p:cViewPr>
      <p:guideLst/>
    </p:cSldViewPr>
  </p:slideViewPr>
  <p:notesTextViewPr>
    <p:cViewPr>
      <p:scale>
        <a:sx n="1" d="1"/>
        <a:sy n="1" d="1"/>
      </p:scale>
      <p:origin x="0" y="-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21956-81A3-4D85-B17C-9A2F98A706AF}"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6831F-3CA8-47C7-8529-103F0163DE72}" type="slidenum">
              <a:rPr lang="en-US" smtClean="0"/>
              <a:t>‹#›</a:t>
            </a:fld>
            <a:endParaRPr lang="en-US"/>
          </a:p>
        </p:txBody>
      </p:sp>
    </p:spTree>
    <p:extLst>
      <p:ext uri="{BB962C8B-B14F-4D97-AF65-F5344CB8AC3E}">
        <p14:creationId xmlns:p14="http://schemas.microsoft.com/office/powerpoint/2010/main" val="305418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been working on creating an IAQ standard through legislation.  This past session it did not get out of committee because the fiscal note was so high.  MPEC has members at hundreds of worksites across Maryland, many of which have indoor air quality issues.  </a:t>
            </a:r>
          </a:p>
          <a:p>
            <a:endParaRPr lang="en-US" dirty="0"/>
          </a:p>
        </p:txBody>
      </p:sp>
      <p:sp>
        <p:nvSpPr>
          <p:cNvPr id="4" name="Slide Number Placeholder 3"/>
          <p:cNvSpPr>
            <a:spLocks noGrp="1"/>
          </p:cNvSpPr>
          <p:nvPr>
            <p:ph type="sldNum" sz="quarter" idx="10"/>
          </p:nvPr>
        </p:nvSpPr>
        <p:spPr/>
        <p:txBody>
          <a:bodyPr/>
          <a:lstStyle/>
          <a:p>
            <a:fld id="{C646831F-3CA8-47C7-8529-103F0163DE72}" type="slidenum">
              <a:rPr lang="en-US" smtClean="0"/>
              <a:t>1</a:t>
            </a:fld>
            <a:endParaRPr lang="en-US"/>
          </a:p>
        </p:txBody>
      </p:sp>
    </p:spTree>
    <p:extLst>
      <p:ext uri="{BB962C8B-B14F-4D97-AF65-F5344CB8AC3E}">
        <p14:creationId xmlns:p14="http://schemas.microsoft.com/office/powerpoint/2010/main" val="324458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the legislative session, MPEC sent out an IAQ survey to members.  Members completed the survey and also submitted photos of visible health hazards in their work places. </a:t>
            </a:r>
          </a:p>
          <a:p>
            <a:endParaRPr lang="en-US" dirty="0"/>
          </a:p>
        </p:txBody>
      </p:sp>
      <p:sp>
        <p:nvSpPr>
          <p:cNvPr id="4" name="Slide Number Placeholder 3"/>
          <p:cNvSpPr>
            <a:spLocks noGrp="1"/>
          </p:cNvSpPr>
          <p:nvPr>
            <p:ph type="sldNum" sz="quarter" idx="10"/>
          </p:nvPr>
        </p:nvSpPr>
        <p:spPr/>
        <p:txBody>
          <a:bodyPr/>
          <a:lstStyle/>
          <a:p>
            <a:fld id="{C646831F-3CA8-47C7-8529-103F0163DE72}" type="slidenum">
              <a:rPr lang="en-US" smtClean="0"/>
              <a:t>2</a:t>
            </a:fld>
            <a:endParaRPr lang="en-US"/>
          </a:p>
        </p:txBody>
      </p:sp>
    </p:spTree>
    <p:extLst>
      <p:ext uri="{BB962C8B-B14F-4D97-AF65-F5344CB8AC3E}">
        <p14:creationId xmlns:p14="http://schemas.microsoft.com/office/powerpoint/2010/main" val="182218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New Jersey Department of Community Affairs (DCA)</a:t>
            </a:r>
            <a:r>
              <a:rPr lang="en-US" sz="1200" kern="1200" dirty="0">
                <a:solidFill>
                  <a:schemeClr val="tx1"/>
                </a:solidFill>
                <a:effectLst/>
                <a:latin typeface="+mn-lt"/>
                <a:ea typeface="+mn-ea"/>
                <a:cs typeface="+mn-cs"/>
              </a:rPr>
              <a:t> is a State agency created to provide administrative guidance, financial support and technical assistance to local governments, community development organizations, businesses and individuals.</a:t>
            </a:r>
            <a:endParaRPr lang="en-US" dirty="0"/>
          </a:p>
        </p:txBody>
      </p:sp>
      <p:sp>
        <p:nvSpPr>
          <p:cNvPr id="4" name="Slide Number Placeholder 3"/>
          <p:cNvSpPr>
            <a:spLocks noGrp="1"/>
          </p:cNvSpPr>
          <p:nvPr>
            <p:ph type="sldNum" sz="quarter" idx="10"/>
          </p:nvPr>
        </p:nvSpPr>
        <p:spPr/>
        <p:txBody>
          <a:bodyPr/>
          <a:lstStyle/>
          <a:p>
            <a:fld id="{C646831F-3CA8-47C7-8529-103F0163DE72}" type="slidenum">
              <a:rPr lang="en-US" smtClean="0"/>
              <a:t>7</a:t>
            </a:fld>
            <a:endParaRPr lang="en-US"/>
          </a:p>
        </p:txBody>
      </p:sp>
    </p:spTree>
    <p:extLst>
      <p:ext uri="{BB962C8B-B14F-4D97-AF65-F5344CB8AC3E}">
        <p14:creationId xmlns:p14="http://schemas.microsoft.com/office/powerpoint/2010/main" val="416637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6831F-3CA8-47C7-8529-103F0163DE72}" type="slidenum">
              <a:rPr lang="en-US" smtClean="0"/>
              <a:t>8</a:t>
            </a:fld>
            <a:endParaRPr lang="en-US"/>
          </a:p>
        </p:txBody>
      </p:sp>
    </p:spTree>
    <p:extLst>
      <p:ext uri="{BB962C8B-B14F-4D97-AF65-F5344CB8AC3E}">
        <p14:creationId xmlns:p14="http://schemas.microsoft.com/office/powerpoint/2010/main" val="3172089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6831F-3CA8-47C7-8529-103F0163DE72}" type="slidenum">
              <a:rPr lang="en-US" smtClean="0"/>
              <a:t>10</a:t>
            </a:fld>
            <a:endParaRPr lang="en-US"/>
          </a:p>
        </p:txBody>
      </p:sp>
    </p:spTree>
    <p:extLst>
      <p:ext uri="{BB962C8B-B14F-4D97-AF65-F5344CB8AC3E}">
        <p14:creationId xmlns:p14="http://schemas.microsoft.com/office/powerpoint/2010/main" val="14357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Need as many people to participate as possible.</a:t>
            </a:r>
          </a:p>
          <a:p>
            <a:pPr marL="171450" indent="-171450">
              <a:buFont typeface="Arial" panose="020B0604020202020204" pitchFamily="34" charset="0"/>
              <a:buChar char="•"/>
            </a:pPr>
            <a:r>
              <a:rPr lang="en-US" dirty="0"/>
              <a:t>Would like to have representatives from all over the state.</a:t>
            </a:r>
          </a:p>
          <a:p>
            <a:pPr marL="171450" indent="-171450">
              <a:buFont typeface="Arial" panose="020B0604020202020204" pitchFamily="34" charset="0"/>
              <a:buChar char="•"/>
            </a:pPr>
            <a:r>
              <a:rPr lang="en-US" dirty="0"/>
              <a:t>Gather information, photos</a:t>
            </a:r>
          </a:p>
          <a:p>
            <a:pPr marL="171450" indent="-171450">
              <a:buFont typeface="Arial" panose="020B0604020202020204" pitchFamily="34" charset="0"/>
              <a:buChar char="•"/>
            </a:pPr>
            <a:r>
              <a:rPr lang="en-US" dirty="0"/>
              <a:t>Determine a campaign plan to win an IAQ standard.</a:t>
            </a:r>
          </a:p>
          <a:p>
            <a:pPr marL="171450" indent="-171450">
              <a:buFont typeface="Arial" panose="020B0604020202020204" pitchFamily="34" charset="0"/>
              <a:buChar char="•"/>
            </a:pPr>
            <a:r>
              <a:rPr lang="en-US" dirty="0"/>
              <a:t>Create a joint committee with AFSCME.  </a:t>
            </a:r>
          </a:p>
          <a:p>
            <a:pPr marL="171450" indent="-171450">
              <a:buFont typeface="Arial" panose="020B0604020202020204" pitchFamily="34" charset="0"/>
              <a:buChar char="•"/>
            </a:pPr>
            <a:r>
              <a:rPr lang="en-US" dirty="0"/>
              <a:t>Baltimore City Schools, county school are working on improving IAQ.</a:t>
            </a:r>
          </a:p>
          <a:p>
            <a:pPr marL="171450" indent="-171450">
              <a:buFont typeface="Arial" panose="020B0604020202020204" pitchFamily="34" charset="0"/>
              <a:buChar char="•"/>
            </a:pPr>
            <a:r>
              <a:rPr lang="en-US" dirty="0"/>
              <a:t>We need to form a MPEC committee so that we can form a coalition with other public employees that are working on this issue as well.</a:t>
            </a:r>
          </a:p>
        </p:txBody>
      </p:sp>
      <p:sp>
        <p:nvSpPr>
          <p:cNvPr id="4" name="Slide Number Placeholder 3"/>
          <p:cNvSpPr>
            <a:spLocks noGrp="1"/>
          </p:cNvSpPr>
          <p:nvPr>
            <p:ph type="sldNum" sz="quarter" idx="10"/>
          </p:nvPr>
        </p:nvSpPr>
        <p:spPr/>
        <p:txBody>
          <a:bodyPr/>
          <a:lstStyle/>
          <a:p>
            <a:fld id="{C646831F-3CA8-47C7-8529-103F0163DE72}" type="slidenum">
              <a:rPr lang="en-US" smtClean="0"/>
              <a:t>13</a:t>
            </a:fld>
            <a:endParaRPr lang="en-US"/>
          </a:p>
        </p:txBody>
      </p:sp>
    </p:spTree>
    <p:extLst>
      <p:ext uri="{BB962C8B-B14F-4D97-AF65-F5344CB8AC3E}">
        <p14:creationId xmlns:p14="http://schemas.microsoft.com/office/powerpoint/2010/main" val="4226207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C741CA-5911-4D12-BC1C-4E7580EE2702}"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BB6F0-18CF-4F64-ABC8-4FB5B500C16D}" type="slidenum">
              <a:rPr lang="en-US" smtClean="0"/>
              <a:t>‹#›</a:t>
            </a:fld>
            <a:endParaRPr lang="en-US"/>
          </a:p>
        </p:txBody>
      </p:sp>
    </p:spTree>
    <p:extLst>
      <p:ext uri="{BB962C8B-B14F-4D97-AF65-F5344CB8AC3E}">
        <p14:creationId xmlns:p14="http://schemas.microsoft.com/office/powerpoint/2010/main" val="37922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C741CA-5911-4D12-BC1C-4E7580EE2702}"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BB6F0-18CF-4F64-ABC8-4FB5B500C16D}" type="slidenum">
              <a:rPr lang="en-US" smtClean="0"/>
              <a:t>‹#›</a:t>
            </a:fld>
            <a:endParaRPr lang="en-US"/>
          </a:p>
        </p:txBody>
      </p:sp>
    </p:spTree>
    <p:extLst>
      <p:ext uri="{BB962C8B-B14F-4D97-AF65-F5344CB8AC3E}">
        <p14:creationId xmlns:p14="http://schemas.microsoft.com/office/powerpoint/2010/main" val="144865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C741CA-5911-4D12-BC1C-4E7580EE2702}"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BB6F0-18CF-4F64-ABC8-4FB5B500C16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073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C741CA-5911-4D12-BC1C-4E7580EE2702}"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BB6F0-18CF-4F64-ABC8-4FB5B500C16D}" type="slidenum">
              <a:rPr lang="en-US" smtClean="0"/>
              <a:t>‹#›</a:t>
            </a:fld>
            <a:endParaRPr lang="en-US"/>
          </a:p>
        </p:txBody>
      </p:sp>
    </p:spTree>
    <p:extLst>
      <p:ext uri="{BB962C8B-B14F-4D97-AF65-F5344CB8AC3E}">
        <p14:creationId xmlns:p14="http://schemas.microsoft.com/office/powerpoint/2010/main" val="1960259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C741CA-5911-4D12-BC1C-4E7580EE2702}"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BB6F0-18CF-4F64-ABC8-4FB5B500C16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8469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C741CA-5911-4D12-BC1C-4E7580EE2702}"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BB6F0-18CF-4F64-ABC8-4FB5B500C16D}" type="slidenum">
              <a:rPr lang="en-US" smtClean="0"/>
              <a:t>‹#›</a:t>
            </a:fld>
            <a:endParaRPr lang="en-US"/>
          </a:p>
        </p:txBody>
      </p:sp>
    </p:spTree>
    <p:extLst>
      <p:ext uri="{BB962C8B-B14F-4D97-AF65-F5344CB8AC3E}">
        <p14:creationId xmlns:p14="http://schemas.microsoft.com/office/powerpoint/2010/main" val="2387703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C741CA-5911-4D12-BC1C-4E7580EE2702}"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BB6F0-18CF-4F64-ABC8-4FB5B500C16D}" type="slidenum">
              <a:rPr lang="en-US" smtClean="0"/>
              <a:t>‹#›</a:t>
            </a:fld>
            <a:endParaRPr lang="en-US"/>
          </a:p>
        </p:txBody>
      </p:sp>
    </p:spTree>
    <p:extLst>
      <p:ext uri="{BB962C8B-B14F-4D97-AF65-F5344CB8AC3E}">
        <p14:creationId xmlns:p14="http://schemas.microsoft.com/office/powerpoint/2010/main" val="3171825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C741CA-5911-4D12-BC1C-4E7580EE2702}"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BB6F0-18CF-4F64-ABC8-4FB5B500C16D}" type="slidenum">
              <a:rPr lang="en-US" smtClean="0"/>
              <a:t>‹#›</a:t>
            </a:fld>
            <a:endParaRPr lang="en-US"/>
          </a:p>
        </p:txBody>
      </p:sp>
    </p:spTree>
    <p:extLst>
      <p:ext uri="{BB962C8B-B14F-4D97-AF65-F5344CB8AC3E}">
        <p14:creationId xmlns:p14="http://schemas.microsoft.com/office/powerpoint/2010/main" val="307465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C741CA-5911-4D12-BC1C-4E7580EE2702}"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BB6F0-18CF-4F64-ABC8-4FB5B500C16D}" type="slidenum">
              <a:rPr lang="en-US" smtClean="0"/>
              <a:t>‹#›</a:t>
            </a:fld>
            <a:endParaRPr lang="en-US"/>
          </a:p>
        </p:txBody>
      </p:sp>
    </p:spTree>
    <p:extLst>
      <p:ext uri="{BB962C8B-B14F-4D97-AF65-F5344CB8AC3E}">
        <p14:creationId xmlns:p14="http://schemas.microsoft.com/office/powerpoint/2010/main" val="80329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C741CA-5911-4D12-BC1C-4E7580EE2702}"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BB6F0-18CF-4F64-ABC8-4FB5B500C16D}" type="slidenum">
              <a:rPr lang="en-US" smtClean="0"/>
              <a:t>‹#›</a:t>
            </a:fld>
            <a:endParaRPr lang="en-US"/>
          </a:p>
        </p:txBody>
      </p:sp>
    </p:spTree>
    <p:extLst>
      <p:ext uri="{BB962C8B-B14F-4D97-AF65-F5344CB8AC3E}">
        <p14:creationId xmlns:p14="http://schemas.microsoft.com/office/powerpoint/2010/main" val="225797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C741CA-5911-4D12-BC1C-4E7580EE2702}"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BB6F0-18CF-4F64-ABC8-4FB5B500C16D}" type="slidenum">
              <a:rPr lang="en-US" smtClean="0"/>
              <a:t>‹#›</a:t>
            </a:fld>
            <a:endParaRPr lang="en-US"/>
          </a:p>
        </p:txBody>
      </p:sp>
    </p:spTree>
    <p:extLst>
      <p:ext uri="{BB962C8B-B14F-4D97-AF65-F5344CB8AC3E}">
        <p14:creationId xmlns:p14="http://schemas.microsoft.com/office/powerpoint/2010/main" val="196018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C741CA-5911-4D12-BC1C-4E7580EE2702}"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6BB6F0-18CF-4F64-ABC8-4FB5B500C16D}" type="slidenum">
              <a:rPr lang="en-US" smtClean="0"/>
              <a:t>‹#›</a:t>
            </a:fld>
            <a:endParaRPr lang="en-US"/>
          </a:p>
        </p:txBody>
      </p:sp>
    </p:spTree>
    <p:extLst>
      <p:ext uri="{BB962C8B-B14F-4D97-AF65-F5344CB8AC3E}">
        <p14:creationId xmlns:p14="http://schemas.microsoft.com/office/powerpoint/2010/main" val="124262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C741CA-5911-4D12-BC1C-4E7580EE2702}"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6BB6F0-18CF-4F64-ABC8-4FB5B500C16D}" type="slidenum">
              <a:rPr lang="en-US" smtClean="0"/>
              <a:t>‹#›</a:t>
            </a:fld>
            <a:endParaRPr lang="en-US"/>
          </a:p>
        </p:txBody>
      </p:sp>
    </p:spTree>
    <p:extLst>
      <p:ext uri="{BB962C8B-B14F-4D97-AF65-F5344CB8AC3E}">
        <p14:creationId xmlns:p14="http://schemas.microsoft.com/office/powerpoint/2010/main" val="105251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741CA-5911-4D12-BC1C-4E7580EE2702}"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6BB6F0-18CF-4F64-ABC8-4FB5B500C16D}" type="slidenum">
              <a:rPr lang="en-US" smtClean="0"/>
              <a:t>‹#›</a:t>
            </a:fld>
            <a:endParaRPr lang="en-US"/>
          </a:p>
        </p:txBody>
      </p:sp>
    </p:spTree>
    <p:extLst>
      <p:ext uri="{BB962C8B-B14F-4D97-AF65-F5344CB8AC3E}">
        <p14:creationId xmlns:p14="http://schemas.microsoft.com/office/powerpoint/2010/main" val="2715250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C741CA-5911-4D12-BC1C-4E7580EE2702}"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BB6F0-18CF-4F64-ABC8-4FB5B500C16D}" type="slidenum">
              <a:rPr lang="en-US" smtClean="0"/>
              <a:t>‹#›</a:t>
            </a:fld>
            <a:endParaRPr lang="en-US"/>
          </a:p>
        </p:txBody>
      </p:sp>
    </p:spTree>
    <p:extLst>
      <p:ext uri="{BB962C8B-B14F-4D97-AF65-F5344CB8AC3E}">
        <p14:creationId xmlns:p14="http://schemas.microsoft.com/office/powerpoint/2010/main" val="147503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BB6F0-18CF-4F64-ABC8-4FB5B500C16D}" type="slidenum">
              <a:rPr lang="en-US" smtClean="0"/>
              <a:t>‹#›</a:t>
            </a:fld>
            <a:endParaRPr lang="en-US"/>
          </a:p>
        </p:txBody>
      </p:sp>
      <p:sp>
        <p:nvSpPr>
          <p:cNvPr id="5" name="Date Placeholder 4"/>
          <p:cNvSpPr>
            <a:spLocks noGrp="1"/>
          </p:cNvSpPr>
          <p:nvPr>
            <p:ph type="dt" sz="half" idx="10"/>
          </p:nvPr>
        </p:nvSpPr>
        <p:spPr/>
        <p:txBody>
          <a:bodyPr/>
          <a:lstStyle/>
          <a:p>
            <a:fld id="{97C741CA-5911-4D12-BC1C-4E7580EE2702}" type="datetimeFigureOut">
              <a:rPr lang="en-US" smtClean="0"/>
              <a:t>4/26/2017</a:t>
            </a:fld>
            <a:endParaRPr lang="en-US"/>
          </a:p>
        </p:txBody>
      </p:sp>
    </p:spTree>
    <p:extLst>
      <p:ext uri="{BB962C8B-B14F-4D97-AF65-F5344CB8AC3E}">
        <p14:creationId xmlns:p14="http://schemas.microsoft.com/office/powerpoint/2010/main" val="2310914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C741CA-5911-4D12-BC1C-4E7580EE2702}" type="datetimeFigureOut">
              <a:rPr lang="en-US" smtClean="0"/>
              <a:t>4/26/2017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26BB6F0-18CF-4F64-ABC8-4FB5B500C16D}" type="slidenum">
              <a:rPr lang="en-US" smtClean="0"/>
              <a:t>‹#›</a:t>
            </a:fld>
            <a:endParaRPr lang="en-US"/>
          </a:p>
        </p:txBody>
      </p:sp>
    </p:spTree>
    <p:extLst>
      <p:ext uri="{BB962C8B-B14F-4D97-AF65-F5344CB8AC3E}">
        <p14:creationId xmlns:p14="http://schemas.microsoft.com/office/powerpoint/2010/main" val="41015753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558" y="825467"/>
            <a:ext cx="8001000" cy="3886721"/>
          </a:xfrm>
        </p:spPr>
        <p:txBody>
          <a:bodyPr>
            <a:noAutofit/>
          </a:bodyPr>
          <a:lstStyle/>
          <a:p>
            <a:pPr algn="ctr"/>
            <a:r>
              <a:rPr lang="en-US" sz="7500" b="1" dirty="0">
                <a:solidFill>
                  <a:srgbClr val="002060"/>
                </a:solidFill>
              </a:rPr>
              <a:t>Creating an Indoor Air Quality Standard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522" y="5096501"/>
            <a:ext cx="1823849" cy="1358348"/>
          </a:xfrm>
          <a:prstGeom prst="rect">
            <a:avLst/>
          </a:prstGeom>
        </p:spPr>
      </p:pic>
    </p:spTree>
    <p:extLst>
      <p:ext uri="{BB962C8B-B14F-4D97-AF65-F5344CB8AC3E}">
        <p14:creationId xmlns:p14="http://schemas.microsoft.com/office/powerpoint/2010/main" val="2348915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50808"/>
            <a:ext cx="8596668" cy="1320800"/>
          </a:xfrm>
        </p:spPr>
        <p:txBody>
          <a:bodyPr/>
          <a:lstStyle/>
          <a:p>
            <a:pPr algn="ctr"/>
            <a:r>
              <a:rPr lang="en-US" dirty="0">
                <a:solidFill>
                  <a:srgbClr val="002060"/>
                </a:solidFill>
              </a:rPr>
              <a:t>Create a Building Profile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817" y="1270000"/>
            <a:ext cx="4083701" cy="5287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1107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Document IAQ Issues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259" y="1371600"/>
            <a:ext cx="4111088" cy="5323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371600"/>
            <a:ext cx="4071858" cy="5272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41828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Map Your Workspace and Worksite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492" y="1930400"/>
            <a:ext cx="6626352" cy="4309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6613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851" y="1058174"/>
            <a:ext cx="8596668" cy="5256362"/>
          </a:xfrm>
        </p:spPr>
        <p:txBody>
          <a:bodyPr>
            <a:normAutofit/>
          </a:bodyPr>
          <a:lstStyle/>
          <a:p>
            <a:pPr algn="ctr"/>
            <a:r>
              <a:rPr lang="en-US" sz="9600" dirty="0">
                <a:solidFill>
                  <a:srgbClr val="002060"/>
                </a:solidFill>
              </a:rPr>
              <a:t>Join the Indoor Air Quality Committee!</a:t>
            </a:r>
          </a:p>
        </p:txBody>
      </p:sp>
    </p:spTree>
    <p:extLst>
      <p:ext uri="{BB962C8B-B14F-4D97-AF65-F5344CB8AC3E}">
        <p14:creationId xmlns:p14="http://schemas.microsoft.com/office/powerpoint/2010/main" val="225564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99" y="318052"/>
            <a:ext cx="8596668" cy="1320800"/>
          </a:xfrm>
        </p:spPr>
        <p:txBody>
          <a:bodyPr/>
          <a:lstStyle/>
          <a:p>
            <a:pPr algn="ctr"/>
            <a:r>
              <a:rPr lang="en-US" dirty="0">
                <a:solidFill>
                  <a:srgbClr val="002060"/>
                </a:solidFill>
              </a:rPr>
              <a:t>State Employee Indoor Air Quality</a:t>
            </a:r>
            <a:br>
              <a:rPr lang="en-US" dirty="0">
                <a:solidFill>
                  <a:srgbClr val="002060"/>
                </a:solidFill>
              </a:rPr>
            </a:br>
            <a:r>
              <a:rPr lang="en-US" dirty="0">
                <a:solidFill>
                  <a:srgbClr val="002060"/>
                </a:solidFill>
              </a:rPr>
              <a:t>Survey Results</a:t>
            </a:r>
          </a:p>
        </p:txBody>
      </p:sp>
      <p:sp>
        <p:nvSpPr>
          <p:cNvPr id="6" name="Content Placeholder 5"/>
          <p:cNvSpPr>
            <a:spLocks noGrp="1"/>
          </p:cNvSpPr>
          <p:nvPr>
            <p:ph idx="1"/>
          </p:nvPr>
        </p:nvSpPr>
        <p:spPr>
          <a:xfrm>
            <a:off x="770099" y="1638853"/>
            <a:ext cx="8596668" cy="4881218"/>
          </a:xfrm>
        </p:spPr>
        <p:txBody>
          <a:bodyPr>
            <a:normAutofit fontScale="92500" lnSpcReduction="10000"/>
          </a:bodyPr>
          <a:lstStyle/>
          <a:p>
            <a:r>
              <a:rPr lang="en-US" dirty="0">
                <a:solidFill>
                  <a:srgbClr val="002060"/>
                </a:solidFill>
              </a:rPr>
              <a:t>85% of surveyed employees currently have an illness, symptoms or discomfort that are attributed to conditions in their office or building.</a:t>
            </a:r>
          </a:p>
          <a:p>
            <a:r>
              <a:rPr lang="en-US" dirty="0">
                <a:solidFill>
                  <a:srgbClr val="002060"/>
                </a:solidFill>
              </a:rPr>
              <a:t>Employees reported experiencing the following symptoms more than once a week: </a:t>
            </a:r>
          </a:p>
          <a:p>
            <a:pPr lvl="1"/>
            <a:r>
              <a:rPr lang="en-US" dirty="0">
                <a:solidFill>
                  <a:srgbClr val="002060"/>
                </a:solidFill>
              </a:rPr>
              <a:t>Dry Skin/Skin Irritation - 68% </a:t>
            </a:r>
          </a:p>
          <a:p>
            <a:pPr lvl="1"/>
            <a:r>
              <a:rPr lang="en-US" dirty="0">
                <a:solidFill>
                  <a:srgbClr val="002060"/>
                </a:solidFill>
              </a:rPr>
              <a:t>Eye Irritation - 65% </a:t>
            </a:r>
          </a:p>
          <a:p>
            <a:pPr lvl="1"/>
            <a:r>
              <a:rPr lang="en-US" dirty="0">
                <a:solidFill>
                  <a:srgbClr val="002060"/>
                </a:solidFill>
              </a:rPr>
              <a:t>Headache – 47%</a:t>
            </a:r>
          </a:p>
          <a:p>
            <a:pPr lvl="1"/>
            <a:r>
              <a:rPr lang="en-US" dirty="0">
                <a:solidFill>
                  <a:srgbClr val="002060"/>
                </a:solidFill>
              </a:rPr>
              <a:t>Fatigue – 54%</a:t>
            </a:r>
          </a:p>
          <a:p>
            <a:pPr lvl="1"/>
            <a:r>
              <a:rPr lang="en-US" dirty="0">
                <a:solidFill>
                  <a:srgbClr val="002060"/>
                </a:solidFill>
              </a:rPr>
              <a:t>Drowsiness – 48%</a:t>
            </a:r>
          </a:p>
          <a:p>
            <a:pPr lvl="1"/>
            <a:r>
              <a:rPr lang="en-US" dirty="0">
                <a:solidFill>
                  <a:srgbClr val="002060"/>
                </a:solidFill>
              </a:rPr>
              <a:t>Sinus Congestion/Infection – 63%</a:t>
            </a:r>
          </a:p>
          <a:p>
            <a:pPr lvl="1"/>
            <a:r>
              <a:rPr lang="en-US" dirty="0">
                <a:solidFill>
                  <a:srgbClr val="002060"/>
                </a:solidFill>
              </a:rPr>
              <a:t>Throat Irritation – 43%</a:t>
            </a:r>
          </a:p>
          <a:p>
            <a:pPr lvl="1"/>
            <a:r>
              <a:rPr lang="en-US" dirty="0">
                <a:solidFill>
                  <a:srgbClr val="002060"/>
                </a:solidFill>
              </a:rPr>
              <a:t>Runny Nose -50%</a:t>
            </a:r>
          </a:p>
          <a:p>
            <a:pPr lvl="1"/>
            <a:r>
              <a:rPr lang="en-US" dirty="0">
                <a:solidFill>
                  <a:srgbClr val="002060"/>
                </a:solidFill>
              </a:rPr>
              <a:t>Chest Tightness/Wheezing - 33% </a:t>
            </a:r>
          </a:p>
          <a:p>
            <a:pPr lvl="1"/>
            <a:r>
              <a:rPr lang="en-US" dirty="0">
                <a:solidFill>
                  <a:srgbClr val="002060"/>
                </a:solidFill>
              </a:rPr>
              <a:t>Allergies - 73% </a:t>
            </a:r>
          </a:p>
          <a:p>
            <a:pPr lvl="1"/>
            <a:r>
              <a:rPr lang="en-US" dirty="0">
                <a:solidFill>
                  <a:srgbClr val="002060"/>
                </a:solidFill>
              </a:rPr>
              <a:t>Difficulty breathing - 26% </a:t>
            </a:r>
          </a:p>
          <a:p>
            <a:pPr lvl="1"/>
            <a:endParaRPr lang="en-US" dirty="0">
              <a:solidFill>
                <a:srgbClr val="002060"/>
              </a:solidFill>
            </a:endParaRPr>
          </a:p>
          <a:p>
            <a:pPr lvl="1"/>
            <a:endParaRPr lang="en-US" dirty="0">
              <a:solidFill>
                <a:srgbClr val="002060"/>
              </a:solidFill>
            </a:endParaRPr>
          </a:p>
          <a:p>
            <a:pPr lvl="1"/>
            <a:endParaRPr lang="en-US" dirty="0">
              <a:solidFill>
                <a:srgbClr val="002060"/>
              </a:solidFill>
            </a:endParaRPr>
          </a:p>
          <a:p>
            <a:pPr lvl="1"/>
            <a:endParaRPr lang="en-US" dirty="0">
              <a:solidFill>
                <a:srgbClr val="002060"/>
              </a:solidFill>
            </a:endParaRPr>
          </a:p>
          <a:p>
            <a:endParaRPr lang="en-US"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024" y="2992085"/>
            <a:ext cx="2526719" cy="33689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9346" y="2992084"/>
            <a:ext cx="2526720" cy="3368959"/>
          </a:xfrm>
          <a:prstGeom prst="rect">
            <a:avLst/>
          </a:prstGeom>
        </p:spPr>
      </p:pic>
    </p:spTree>
    <p:extLst>
      <p:ext uri="{BB962C8B-B14F-4D97-AF65-F5344CB8AC3E}">
        <p14:creationId xmlns:p14="http://schemas.microsoft.com/office/powerpoint/2010/main" val="2076575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State Employee Indoor Air Quality</a:t>
            </a:r>
            <a:br>
              <a:rPr lang="en-US" dirty="0">
                <a:solidFill>
                  <a:srgbClr val="002060"/>
                </a:solidFill>
              </a:rPr>
            </a:br>
            <a:r>
              <a:rPr lang="en-US" dirty="0">
                <a:solidFill>
                  <a:srgbClr val="002060"/>
                </a:solidFill>
              </a:rPr>
              <a:t>Survey Results</a:t>
            </a:r>
            <a:endParaRPr lang="en-US" dirty="0"/>
          </a:p>
        </p:txBody>
      </p:sp>
      <p:sp>
        <p:nvSpPr>
          <p:cNvPr id="3" name="Content Placeholder 2"/>
          <p:cNvSpPr>
            <a:spLocks noGrp="1"/>
          </p:cNvSpPr>
          <p:nvPr>
            <p:ph idx="1"/>
          </p:nvPr>
        </p:nvSpPr>
        <p:spPr>
          <a:xfrm>
            <a:off x="677334" y="2160589"/>
            <a:ext cx="8596668" cy="4478750"/>
          </a:xfrm>
        </p:spPr>
        <p:txBody>
          <a:bodyPr>
            <a:normAutofit/>
          </a:bodyPr>
          <a:lstStyle/>
          <a:p>
            <a:r>
              <a:rPr lang="en-US" dirty="0"/>
              <a:t>Of the employees who experience symptoms while at work, 42% of employees reported that their symptoms last less than one hour after leaving their building.  40% reported their symptoms last 1-12 hours after leaving work.</a:t>
            </a:r>
          </a:p>
          <a:p>
            <a:r>
              <a:rPr lang="en-US" dirty="0"/>
              <a:t>Employees reported being diagnosed with the following since beginning work at their present facility:</a:t>
            </a:r>
          </a:p>
          <a:p>
            <a:pPr lvl="1"/>
            <a:r>
              <a:rPr lang="en-US" dirty="0"/>
              <a:t>Asthma – 11%</a:t>
            </a:r>
          </a:p>
          <a:p>
            <a:pPr lvl="1"/>
            <a:r>
              <a:rPr lang="en-US" dirty="0"/>
              <a:t>Chronic Bronchitis – 24%</a:t>
            </a:r>
          </a:p>
          <a:p>
            <a:pPr lvl="1"/>
            <a:r>
              <a:rPr lang="en-US" dirty="0"/>
              <a:t>Chronic Sinusitis or Sinus Infection – 44%</a:t>
            </a:r>
          </a:p>
          <a:p>
            <a:pPr lvl="1"/>
            <a:r>
              <a:rPr lang="en-US" dirty="0"/>
              <a:t>Allergies – 65%</a:t>
            </a:r>
          </a:p>
          <a:p>
            <a:pPr lvl="1"/>
            <a:r>
              <a:rPr lang="en-US" dirty="0"/>
              <a:t>Other illness you associate with your workplace – 19%</a:t>
            </a:r>
          </a:p>
          <a:p>
            <a:r>
              <a:rPr lang="en-US" dirty="0"/>
              <a:t>24% reported visible mold growth in their office or workspace.</a:t>
            </a:r>
          </a:p>
          <a:p>
            <a:r>
              <a:rPr lang="en-US" dirty="0"/>
              <a:t>46% reported evidence of water leaks in their office or workspace.</a:t>
            </a:r>
          </a:p>
          <a:p>
            <a:endParaRPr lang="en-US" dirty="0"/>
          </a:p>
          <a:p>
            <a:endParaRPr lang="en-US" dirty="0"/>
          </a:p>
          <a:p>
            <a:pPr lvl="1"/>
            <a:endParaRPr lang="en-US" dirty="0"/>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806" y="3563730"/>
            <a:ext cx="2306707" cy="3075609"/>
          </a:xfrm>
          <a:prstGeom prst="rect">
            <a:avLst/>
          </a:prstGeom>
        </p:spPr>
      </p:pic>
    </p:spTree>
    <p:extLst>
      <p:ext uri="{BB962C8B-B14F-4D97-AF65-F5344CB8AC3E}">
        <p14:creationId xmlns:p14="http://schemas.microsoft.com/office/powerpoint/2010/main" val="255837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State Employee Indoor Air Quality</a:t>
            </a:r>
            <a:br>
              <a:rPr lang="en-US" dirty="0">
                <a:solidFill>
                  <a:srgbClr val="002060"/>
                </a:solidFill>
              </a:rPr>
            </a:br>
            <a:r>
              <a:rPr lang="en-US" dirty="0">
                <a:solidFill>
                  <a:srgbClr val="002060"/>
                </a:solidFill>
              </a:rPr>
              <a:t>Survey Results</a:t>
            </a:r>
            <a:endParaRPr lang="en-US" dirty="0"/>
          </a:p>
        </p:txBody>
      </p:sp>
      <p:sp>
        <p:nvSpPr>
          <p:cNvPr id="3" name="Content Placeholder 2"/>
          <p:cNvSpPr>
            <a:spLocks noGrp="1"/>
          </p:cNvSpPr>
          <p:nvPr>
            <p:ph idx="1"/>
          </p:nvPr>
        </p:nvSpPr>
        <p:spPr>
          <a:xfrm>
            <a:off x="677334" y="2160589"/>
            <a:ext cx="8596668" cy="4359481"/>
          </a:xfrm>
        </p:spPr>
        <p:txBody>
          <a:bodyPr>
            <a:normAutofit/>
          </a:bodyPr>
          <a:lstStyle/>
          <a:p>
            <a:r>
              <a:rPr lang="en-US" dirty="0"/>
              <a:t>Employees expressed experiencing the following discomforts in their work place more than once a week:</a:t>
            </a:r>
          </a:p>
          <a:p>
            <a:pPr lvl="1"/>
            <a:r>
              <a:rPr lang="en-US" dirty="0"/>
              <a:t>Room is too hot – 52%</a:t>
            </a:r>
          </a:p>
          <a:p>
            <a:pPr lvl="1"/>
            <a:r>
              <a:rPr lang="en-US" dirty="0"/>
              <a:t>Room is too cold – 51%</a:t>
            </a:r>
          </a:p>
          <a:p>
            <a:pPr lvl="1"/>
            <a:r>
              <a:rPr lang="en-US" dirty="0"/>
              <a:t>Stuffy air – 71%</a:t>
            </a:r>
          </a:p>
          <a:p>
            <a:pPr lvl="1"/>
            <a:r>
              <a:rPr lang="en-US" dirty="0"/>
              <a:t>Air is too moist – 11%</a:t>
            </a:r>
          </a:p>
          <a:p>
            <a:pPr lvl="1"/>
            <a:r>
              <a:rPr lang="en-US" dirty="0"/>
              <a:t>Air is too dusty – 65%</a:t>
            </a:r>
          </a:p>
          <a:p>
            <a:pPr lvl="1"/>
            <a:r>
              <a:rPr lang="en-US" dirty="0"/>
              <a:t>Noticeable odors – 43%</a:t>
            </a:r>
          </a:p>
          <a:p>
            <a:r>
              <a:rPr lang="en-US" dirty="0"/>
              <a:t>36% of employees surveyed reported renovation work had been done in their workspace over the last year.</a:t>
            </a:r>
          </a:p>
          <a:p>
            <a:pPr lvl="1"/>
            <a:r>
              <a:rPr lang="en-US" dirty="0"/>
              <a:t>Of that 36%, 70% reported that proper safety procedures where not taken to protect employees working in the construction area.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668" y="2729948"/>
            <a:ext cx="3841047" cy="2160589"/>
          </a:xfrm>
          <a:prstGeom prst="rect">
            <a:avLst/>
          </a:prstGeom>
        </p:spPr>
      </p:pic>
    </p:spTree>
    <p:extLst>
      <p:ext uri="{BB962C8B-B14F-4D97-AF65-F5344CB8AC3E}">
        <p14:creationId xmlns:p14="http://schemas.microsoft.com/office/powerpoint/2010/main" val="195347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New Jersey Air Quality </a:t>
            </a:r>
            <a:br>
              <a:rPr lang="en-US" dirty="0">
                <a:solidFill>
                  <a:srgbClr val="002060"/>
                </a:solidFill>
              </a:rPr>
            </a:br>
            <a:r>
              <a:rPr lang="en-US" dirty="0">
                <a:solidFill>
                  <a:srgbClr val="002060"/>
                </a:solidFill>
              </a:rPr>
              <a:t>Standard At A Glace</a:t>
            </a:r>
          </a:p>
        </p:txBody>
      </p:sp>
      <p:sp>
        <p:nvSpPr>
          <p:cNvPr id="3" name="Content Placeholder 2"/>
          <p:cNvSpPr>
            <a:spLocks noGrp="1"/>
          </p:cNvSpPr>
          <p:nvPr>
            <p:ph idx="1"/>
          </p:nvPr>
        </p:nvSpPr>
        <p:spPr>
          <a:xfrm>
            <a:off x="1587723" y="2540151"/>
            <a:ext cx="6775889" cy="3880773"/>
          </a:xfrm>
        </p:spPr>
        <p:txBody>
          <a:bodyPr/>
          <a:lstStyle/>
          <a:p>
            <a:pPr marL="0" indent="0">
              <a:buNone/>
            </a:pPr>
            <a:r>
              <a:rPr lang="en-US" sz="2400" dirty="0"/>
              <a:t>Temperature/Humidity/General Air Quality</a:t>
            </a:r>
          </a:p>
          <a:p>
            <a:r>
              <a:rPr lang="en-US" dirty="0"/>
              <a:t>Temperature : 68-76 degrees Fahrenheit in the Winter</a:t>
            </a:r>
          </a:p>
          <a:p>
            <a:pPr marL="0" indent="0">
              <a:buNone/>
            </a:pPr>
            <a:r>
              <a:rPr lang="en-US" dirty="0"/>
              <a:t>				 72.5-80 degrees Fahrenheit in the Summer</a:t>
            </a:r>
          </a:p>
          <a:p>
            <a:r>
              <a:rPr lang="en-US" dirty="0"/>
              <a:t>Humidity : 30%-60%</a:t>
            </a:r>
          </a:p>
          <a:p>
            <a:r>
              <a:rPr lang="en-US" dirty="0"/>
              <a:t>Air must circulate to reach occupants</a:t>
            </a:r>
          </a:p>
          <a:p>
            <a:r>
              <a:rPr lang="en-US" dirty="0"/>
              <a:t>Filtered or fresh air</a:t>
            </a:r>
          </a:p>
          <a:p>
            <a:r>
              <a:rPr lang="en-US" dirty="0"/>
              <a:t>Control of drafts</a:t>
            </a:r>
          </a:p>
          <a:p>
            <a:pPr marL="0" indent="0">
              <a:buNone/>
            </a:pPr>
            <a:endParaRPr lang="en-US" dirty="0"/>
          </a:p>
        </p:txBody>
      </p:sp>
    </p:spTree>
    <p:extLst>
      <p:ext uri="{BB962C8B-B14F-4D97-AF65-F5344CB8AC3E}">
        <p14:creationId xmlns:p14="http://schemas.microsoft.com/office/powerpoint/2010/main" val="736377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New Jersey Air Quality </a:t>
            </a:r>
            <a:br>
              <a:rPr lang="en-US" dirty="0">
                <a:solidFill>
                  <a:srgbClr val="002060"/>
                </a:solidFill>
              </a:rPr>
            </a:br>
            <a:r>
              <a:rPr lang="en-US" dirty="0">
                <a:solidFill>
                  <a:srgbClr val="002060"/>
                </a:solidFill>
              </a:rPr>
              <a:t>Standard At A Glace</a:t>
            </a:r>
            <a:endParaRPr lang="en-US" dirty="0"/>
          </a:p>
        </p:txBody>
      </p:sp>
      <p:sp>
        <p:nvSpPr>
          <p:cNvPr id="3" name="Content Placeholder 2"/>
          <p:cNvSpPr>
            <a:spLocks noGrp="1"/>
          </p:cNvSpPr>
          <p:nvPr>
            <p:ph idx="1"/>
          </p:nvPr>
        </p:nvSpPr>
        <p:spPr>
          <a:xfrm>
            <a:off x="677334" y="1930400"/>
            <a:ext cx="8596668" cy="4496904"/>
          </a:xfrm>
        </p:spPr>
        <p:txBody>
          <a:bodyPr/>
          <a:lstStyle/>
          <a:p>
            <a:pPr marL="0" indent="0">
              <a:buNone/>
            </a:pPr>
            <a:r>
              <a:rPr lang="en-US" sz="2400" dirty="0"/>
              <a:t>Control of Chemicals and Biological Pollutants</a:t>
            </a:r>
          </a:p>
          <a:p>
            <a:r>
              <a:rPr lang="en-US" dirty="0"/>
              <a:t>Elimination of odors</a:t>
            </a:r>
          </a:p>
          <a:p>
            <a:r>
              <a:rPr lang="en-US" dirty="0"/>
              <a:t>No recirculation of smoky air in non-smoking areas</a:t>
            </a:r>
          </a:p>
          <a:p>
            <a:r>
              <a:rPr lang="en-US" dirty="0"/>
              <a:t>Isolation of construction/renovation areas; No </a:t>
            </a:r>
            <a:r>
              <a:rPr lang="en-US" dirty="0" err="1"/>
              <a:t>reoccupancy</a:t>
            </a:r>
            <a:r>
              <a:rPr lang="en-US" dirty="0"/>
              <a:t> until odors dissipate</a:t>
            </a:r>
          </a:p>
          <a:p>
            <a:r>
              <a:rPr lang="en-US" dirty="0"/>
              <a:t>Replace or disinfect moldy, mildewed items</a:t>
            </a:r>
          </a:p>
          <a:p>
            <a:pPr marL="0" indent="0">
              <a:buNone/>
            </a:pPr>
            <a:endParaRPr lang="en-US" dirty="0"/>
          </a:p>
          <a:p>
            <a:pPr marL="0" indent="0">
              <a:buNone/>
            </a:pPr>
            <a:r>
              <a:rPr lang="en-US" sz="2400" dirty="0"/>
              <a:t>Preventive Maintenance of Ventilation System</a:t>
            </a:r>
          </a:p>
          <a:p>
            <a:r>
              <a:rPr lang="en-US" dirty="0"/>
              <a:t>Preventative maintenance of HVAC system required</a:t>
            </a:r>
          </a:p>
          <a:p>
            <a:r>
              <a:rPr lang="en-US" dirty="0"/>
              <a:t>Maintenance records available to union reps and enforcing agencies</a:t>
            </a:r>
          </a:p>
          <a:p>
            <a:endParaRPr lang="en-US" dirty="0"/>
          </a:p>
        </p:txBody>
      </p:sp>
    </p:spTree>
    <p:extLst>
      <p:ext uri="{BB962C8B-B14F-4D97-AF65-F5344CB8AC3E}">
        <p14:creationId xmlns:p14="http://schemas.microsoft.com/office/powerpoint/2010/main" val="295552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New Jersey Indoor Air Quality </a:t>
            </a:r>
            <a:br>
              <a:rPr lang="en-US" dirty="0">
                <a:solidFill>
                  <a:srgbClr val="002060"/>
                </a:solidFill>
              </a:rPr>
            </a:br>
            <a:r>
              <a:rPr lang="en-US" dirty="0">
                <a:solidFill>
                  <a:srgbClr val="002060"/>
                </a:solidFill>
              </a:rPr>
              <a:t>Standard At A Glace</a:t>
            </a:r>
            <a:endParaRPr lang="en-US" dirty="0"/>
          </a:p>
        </p:txBody>
      </p:sp>
      <p:sp>
        <p:nvSpPr>
          <p:cNvPr id="3" name="Content Placeholder 2"/>
          <p:cNvSpPr>
            <a:spLocks noGrp="1"/>
          </p:cNvSpPr>
          <p:nvPr>
            <p:ph idx="1"/>
          </p:nvPr>
        </p:nvSpPr>
        <p:spPr>
          <a:xfrm>
            <a:off x="1298436" y="2712680"/>
            <a:ext cx="8596668" cy="2963502"/>
          </a:xfrm>
        </p:spPr>
        <p:txBody>
          <a:bodyPr/>
          <a:lstStyle/>
          <a:p>
            <a:pPr marL="0" indent="0">
              <a:buNone/>
            </a:pPr>
            <a:r>
              <a:rPr lang="en-US" sz="2400" dirty="0"/>
              <a:t>Complaint and Enforcement Procedures</a:t>
            </a:r>
          </a:p>
          <a:p>
            <a:r>
              <a:rPr lang="en-US" dirty="0"/>
              <a:t>File initial complaint with employer</a:t>
            </a:r>
          </a:p>
          <a:p>
            <a:r>
              <a:rPr lang="en-US" dirty="0"/>
              <a:t>DCA (Dept. of Community Affairs) investigates building-related complaints</a:t>
            </a:r>
          </a:p>
          <a:p>
            <a:r>
              <a:rPr lang="en-US" dirty="0"/>
              <a:t>DCA issues penalties for building related complaints</a:t>
            </a:r>
          </a:p>
          <a:p>
            <a:r>
              <a:rPr lang="en-US" dirty="0"/>
              <a:t>DOH (Dept. of Health) investigates health-related complaints</a:t>
            </a:r>
          </a:p>
          <a:p>
            <a:r>
              <a:rPr lang="en-US" dirty="0"/>
              <a:t>DOL (Dept. of Labor) issues penalties for health-related complaints</a:t>
            </a:r>
          </a:p>
          <a:p>
            <a:endParaRPr lang="en-US" dirty="0"/>
          </a:p>
        </p:txBody>
      </p:sp>
    </p:spTree>
    <p:extLst>
      <p:ext uri="{BB962C8B-B14F-4D97-AF65-F5344CB8AC3E}">
        <p14:creationId xmlns:p14="http://schemas.microsoft.com/office/powerpoint/2010/main" val="80571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rPr>
              <a:t>Common Indoor Air Quality Problems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149" y="2906490"/>
            <a:ext cx="5296619" cy="2952151"/>
          </a:xfrm>
          <a:prstGeom prst="rect">
            <a:avLst/>
          </a:prstGeom>
        </p:spPr>
      </p:pic>
      <p:sp>
        <p:nvSpPr>
          <p:cNvPr id="6" name="TextBox 5"/>
          <p:cNvSpPr txBox="1"/>
          <p:nvPr/>
        </p:nvSpPr>
        <p:spPr>
          <a:xfrm>
            <a:off x="677334" y="1585690"/>
            <a:ext cx="5572664" cy="3693319"/>
          </a:xfrm>
          <a:prstGeom prst="rect">
            <a:avLst/>
          </a:prstGeom>
          <a:noFill/>
        </p:spPr>
        <p:txBody>
          <a:bodyPr wrap="square" rtlCol="0">
            <a:spAutoFit/>
          </a:bodyPr>
          <a:lstStyle/>
          <a:p>
            <a:pPr>
              <a:lnSpc>
                <a:spcPct val="150000"/>
              </a:lnSpc>
              <a:buFont typeface="+mj-lt"/>
              <a:buAutoNum type="arabicPeriod"/>
            </a:pPr>
            <a:r>
              <a:rPr lang="en-US" sz="2400" dirty="0"/>
              <a:t>Temperature &amp; Humidity</a:t>
            </a:r>
          </a:p>
          <a:p>
            <a:pPr>
              <a:lnSpc>
                <a:spcPct val="150000"/>
              </a:lnSpc>
              <a:buFont typeface="+mj-lt"/>
              <a:buAutoNum type="arabicPeriod"/>
            </a:pPr>
            <a:r>
              <a:rPr lang="en-US" sz="2400" dirty="0"/>
              <a:t>Inadequate Air Circulation</a:t>
            </a:r>
          </a:p>
          <a:p>
            <a:pPr>
              <a:lnSpc>
                <a:spcPct val="150000"/>
              </a:lnSpc>
              <a:buFont typeface="+mj-lt"/>
              <a:buAutoNum type="arabicPeriod"/>
            </a:pPr>
            <a:r>
              <a:rPr lang="en-US" sz="2400" dirty="0"/>
              <a:t>Inadequate Fresh Air</a:t>
            </a:r>
          </a:p>
          <a:p>
            <a:pPr>
              <a:lnSpc>
                <a:spcPct val="150000"/>
              </a:lnSpc>
              <a:buFont typeface="+mj-lt"/>
              <a:buAutoNum type="arabicPeriod"/>
            </a:pPr>
            <a:r>
              <a:rPr lang="en-US" sz="2400" dirty="0"/>
              <a:t>Contaminated Air</a:t>
            </a:r>
          </a:p>
          <a:p>
            <a:pPr>
              <a:lnSpc>
                <a:spcPct val="150000"/>
              </a:lnSpc>
              <a:buFont typeface="+mj-lt"/>
              <a:buAutoNum type="arabicPeriod"/>
            </a:pPr>
            <a:r>
              <a:rPr lang="en-US" sz="2400" dirty="0"/>
              <a:t>Sick Building Syndrome &amp; </a:t>
            </a:r>
          </a:p>
          <a:p>
            <a:pPr>
              <a:lnSpc>
                <a:spcPct val="150000"/>
              </a:lnSpc>
            </a:pPr>
            <a:r>
              <a:rPr lang="en-US" sz="2400" dirty="0"/>
              <a:t>Building-Related Illness</a:t>
            </a:r>
          </a:p>
          <a:p>
            <a:endParaRPr lang="en-US" dirty="0"/>
          </a:p>
        </p:txBody>
      </p:sp>
    </p:spTree>
    <p:extLst>
      <p:ext uri="{BB962C8B-B14F-4D97-AF65-F5344CB8AC3E}">
        <p14:creationId xmlns:p14="http://schemas.microsoft.com/office/powerpoint/2010/main" val="3900420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Become A Building Detective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2027" y="1587259"/>
            <a:ext cx="3307282" cy="4145939"/>
          </a:xfrm>
          <a:prstGeom prst="rect">
            <a:avLst/>
          </a:prstGeom>
        </p:spPr>
      </p:pic>
    </p:spTree>
    <p:extLst>
      <p:ext uri="{BB962C8B-B14F-4D97-AF65-F5344CB8AC3E}">
        <p14:creationId xmlns:p14="http://schemas.microsoft.com/office/powerpoint/2010/main" val="414239715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302</TotalTime>
  <Words>674</Words>
  <Application>Microsoft Office PowerPoint</Application>
  <PresentationFormat>Widescreen</PresentationFormat>
  <Paragraphs>93</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Creating an Indoor Air Quality Standard</vt:lpstr>
      <vt:lpstr>State Employee Indoor Air Quality Survey Results</vt:lpstr>
      <vt:lpstr>State Employee Indoor Air Quality Survey Results</vt:lpstr>
      <vt:lpstr>State Employee Indoor Air Quality Survey Results</vt:lpstr>
      <vt:lpstr>New Jersey Air Quality  Standard At A Glace</vt:lpstr>
      <vt:lpstr>New Jersey Air Quality  Standard At A Glace</vt:lpstr>
      <vt:lpstr>New Jersey Indoor Air Quality  Standard At A Glace</vt:lpstr>
      <vt:lpstr>Common Indoor Air Quality Problems</vt:lpstr>
      <vt:lpstr>Become A Building Detective</vt:lpstr>
      <vt:lpstr>Create a Building Profile</vt:lpstr>
      <vt:lpstr>Document IAQ Issues</vt:lpstr>
      <vt:lpstr>Map Your Workspace and Worksite</vt:lpstr>
      <vt:lpstr>Join the Indoor Air Quality Committee!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 Indoor Air Quality Standard</dc:title>
  <dc:creator>Katy Annulli</dc:creator>
  <cp:lastModifiedBy>Katy Annulli</cp:lastModifiedBy>
  <cp:revision>22</cp:revision>
  <dcterms:created xsi:type="dcterms:W3CDTF">2017-04-24T20:15:24Z</dcterms:created>
  <dcterms:modified xsi:type="dcterms:W3CDTF">2017-04-26T18:59:35Z</dcterms:modified>
</cp:coreProperties>
</file>